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18"/>
  </p:notesMasterIdLst>
  <p:handoutMasterIdLst>
    <p:handoutMasterId r:id="rId19"/>
  </p:handoutMasterIdLst>
  <p:sldIdLst>
    <p:sldId id="663" r:id="rId2"/>
    <p:sldId id="593" r:id="rId3"/>
    <p:sldId id="630" r:id="rId4"/>
    <p:sldId id="600" r:id="rId5"/>
    <p:sldId id="666" r:id="rId6"/>
    <p:sldId id="635" r:id="rId7"/>
    <p:sldId id="645" r:id="rId8"/>
    <p:sldId id="667" r:id="rId9"/>
    <p:sldId id="668" r:id="rId10"/>
    <p:sldId id="647" r:id="rId11"/>
    <p:sldId id="637" r:id="rId12"/>
    <p:sldId id="638" r:id="rId13"/>
    <p:sldId id="665" r:id="rId14"/>
    <p:sldId id="657" r:id="rId15"/>
    <p:sldId id="658" r:id="rId16"/>
    <p:sldId id="654" r:id="rId17"/>
  </p:sldIdLst>
  <p:sldSz cx="9144000" cy="5143500" type="screen16x9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649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30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959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614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2637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39131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195680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2217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5E9BD"/>
    <a:srgbClr val="339933"/>
    <a:srgbClr val="CDF5B1"/>
    <a:srgbClr val="D8F39B"/>
    <a:srgbClr val="608DC4"/>
    <a:srgbClr val="81E4FF"/>
    <a:srgbClr val="A3B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7495" autoAdjust="0"/>
  </p:normalViewPr>
  <p:slideViewPr>
    <p:cSldViewPr>
      <p:cViewPr>
        <p:scale>
          <a:sx n="84" d="100"/>
          <a:sy n="84" d="100"/>
        </p:scale>
        <p:origin x="-120" y="-44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'рейтинг по выбоу предмета'!$B$23</c:f>
              <c:strCache>
                <c:ptCount val="1"/>
                <c:pt idx="0">
                  <c:v> ЕГЭ- 2015</c:v>
                </c:pt>
              </c:strCache>
            </c:strRef>
          </c:tx>
          <c:invertIfNegative val="0"/>
          <c:cat>
            <c:strRef>
              <c:f>'рейтинг по выбоу предмета'!$A$24:$A$34</c:f>
              <c:strCache>
                <c:ptCount val="11"/>
                <c:pt idx="0">
                  <c:v>обществознание</c:v>
                </c:pt>
                <c:pt idx="1">
                  <c:v>физика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история </c:v>
                </c:pt>
                <c:pt idx="5">
                  <c:v>английский язык</c:v>
                </c:pt>
                <c:pt idx="6">
                  <c:v>информатика и ИКТ</c:v>
                </c:pt>
                <c:pt idx="7">
                  <c:v>литература</c:v>
                </c:pt>
                <c:pt idx="8">
                  <c:v>география</c:v>
                </c:pt>
                <c:pt idx="9">
                  <c:v>немецкий язык</c:v>
                </c:pt>
                <c:pt idx="10">
                  <c:v>французский язык</c:v>
                </c:pt>
              </c:strCache>
            </c:strRef>
          </c:cat>
          <c:val>
            <c:numRef>
              <c:f>'рейтинг по выбоу предмета'!$B$24:$B$34</c:f>
              <c:numCache>
                <c:formatCode>General</c:formatCode>
                <c:ptCount val="11"/>
                <c:pt idx="0">
                  <c:v>48.1</c:v>
                </c:pt>
                <c:pt idx="1">
                  <c:v>26.5</c:v>
                </c:pt>
                <c:pt idx="2">
                  <c:v>15.3</c:v>
                </c:pt>
                <c:pt idx="3">
                  <c:v>12.9</c:v>
                </c:pt>
                <c:pt idx="4">
                  <c:v>11.8</c:v>
                </c:pt>
                <c:pt idx="5">
                  <c:v>9.9</c:v>
                </c:pt>
                <c:pt idx="6">
                  <c:v>8.5</c:v>
                </c:pt>
                <c:pt idx="7">
                  <c:v>6</c:v>
                </c:pt>
                <c:pt idx="8">
                  <c:v>1.4</c:v>
                </c:pt>
                <c:pt idx="9">
                  <c:v>0.5</c:v>
                </c:pt>
                <c:pt idx="10">
                  <c:v>0.3</c:v>
                </c:pt>
              </c:numCache>
            </c:numRef>
          </c:val>
        </c:ser>
        <c:ser>
          <c:idx val="1"/>
          <c:order val="1"/>
          <c:tx>
            <c:strRef>
              <c:f>'рейтинг по выбоу предмета'!$C$23</c:f>
              <c:strCache>
                <c:ptCount val="1"/>
                <c:pt idx="0">
                  <c:v>ЕГЭ 2016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788889174205315E-2"/>
                  <c:y val="2.89675178327004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'рейтинг по выбоу предмета'!$A$24:$A$34</c:f>
              <c:strCache>
                <c:ptCount val="11"/>
                <c:pt idx="0">
                  <c:v>обществознание</c:v>
                </c:pt>
                <c:pt idx="1">
                  <c:v>физика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история </c:v>
                </c:pt>
                <c:pt idx="5">
                  <c:v>английский язык</c:v>
                </c:pt>
                <c:pt idx="6">
                  <c:v>информатика и ИКТ</c:v>
                </c:pt>
                <c:pt idx="7">
                  <c:v>литература</c:v>
                </c:pt>
                <c:pt idx="8">
                  <c:v>география</c:v>
                </c:pt>
                <c:pt idx="9">
                  <c:v>немецкий язык</c:v>
                </c:pt>
                <c:pt idx="10">
                  <c:v>французский язык</c:v>
                </c:pt>
              </c:strCache>
            </c:strRef>
          </c:cat>
          <c:val>
            <c:numRef>
              <c:f>'рейтинг по выбоу предмета'!$C$24:$C$34</c:f>
              <c:numCache>
                <c:formatCode>0.0</c:formatCode>
                <c:ptCount val="11"/>
                <c:pt idx="0">
                  <c:v>43.5</c:v>
                </c:pt>
                <c:pt idx="1">
                  <c:v>28</c:v>
                </c:pt>
                <c:pt idx="2">
                  <c:v>15.2</c:v>
                </c:pt>
                <c:pt idx="3">
                  <c:v>13</c:v>
                </c:pt>
                <c:pt idx="4">
                  <c:v>12.7</c:v>
                </c:pt>
                <c:pt idx="5">
                  <c:v>11.5</c:v>
                </c:pt>
                <c:pt idx="6">
                  <c:v>8</c:v>
                </c:pt>
                <c:pt idx="7">
                  <c:v>5.8</c:v>
                </c:pt>
                <c:pt idx="8">
                  <c:v>0.6</c:v>
                </c:pt>
                <c:pt idx="9">
                  <c:v>0.3</c:v>
                </c:pt>
                <c:pt idx="10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5584000"/>
        <c:axId val="133301376"/>
        <c:axId val="0"/>
      </c:bar3DChart>
      <c:catAx>
        <c:axId val="1155840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3301376"/>
        <c:crosses val="autoZero"/>
        <c:auto val="1"/>
        <c:lblAlgn val="ctr"/>
        <c:lblOffset val="100"/>
        <c:noMultiLvlLbl val="0"/>
      </c:catAx>
      <c:valAx>
        <c:axId val="13330137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155840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solidFill>
      <a:srgbClr val="8A8AE7">
        <a:lumMod val="20000"/>
        <a:lumOff val="80000"/>
      </a:srgbClr>
    </a:solidFill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FA4F59-7987-43C3-9CCE-07F98B523867}" type="datetimeFigureOut">
              <a:rPr lang="ru-RU"/>
              <a:pPr>
                <a:defRPr/>
              </a:pPr>
              <a:t>26.09.2016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1B988EA-F05A-4955-8BC0-EBA5FD56D3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149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FA94B49-77A2-483C-A218-6A551067CE3F}" type="datetimeFigureOut">
              <a:rPr lang="ru-RU"/>
              <a:pPr>
                <a:defRPr/>
              </a:pPr>
              <a:t>26.09.2016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D76C0B4-7F88-4CAF-AEEA-34F6A996A7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7074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4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07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95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14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2637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9131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5680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2217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04800" y="285750"/>
            <a:ext cx="8534400" cy="44577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81000" y="342900"/>
            <a:ext cx="8382000" cy="4343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447800" y="188595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-2667000" y="1485900"/>
            <a:ext cx="3657600" cy="27432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-3352800" y="400050"/>
            <a:ext cx="4038600" cy="302895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304800" y="285750"/>
            <a:ext cx="8534400" cy="44577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381000" y="342900"/>
            <a:ext cx="8382000" cy="4343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1447800" y="188595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-2667000" y="1485900"/>
            <a:ext cx="3657600" cy="27432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13" name="AutoShape 16"/>
          <p:cNvSpPr>
            <a:spLocks noChangeArrowheads="1"/>
          </p:cNvSpPr>
          <p:nvPr/>
        </p:nvSpPr>
        <p:spPr bwMode="auto">
          <a:xfrm>
            <a:off x="-3352800" y="400050"/>
            <a:ext cx="4038600" cy="302895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9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443038" y="739380"/>
            <a:ext cx="7015162" cy="108346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89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2286000"/>
            <a:ext cx="7015162" cy="131445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930F08-A11D-44CA-B117-4C41AC8CA7F0}" type="datetime1">
              <a:rPr lang="fr-FR">
                <a:solidFill>
                  <a:prstClr val="black"/>
                </a:solidFill>
              </a:rPr>
              <a:pPr>
                <a:defRPr/>
              </a:pPr>
              <a:t>26/09/2016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1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1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38DE17-B53E-4355-9633-9281DD4D1C4A}" type="slidenum">
              <a:rPr lang="fr-CA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23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D7DFF-878B-426C-848D-4B1A58C5AD18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26/09/2016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734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226219"/>
            <a:ext cx="1827212" cy="423029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226219"/>
            <a:ext cx="5334000" cy="42302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0FF41-83BC-4735-84C3-6D15F900DCF5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26/09/2016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3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DA347-967D-46C9-97BB-4648186CC6F9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26/09/2016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92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F3441-56EC-43A5-84F4-63C98539548B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26/09/2016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06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370410"/>
            <a:ext cx="3579812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370410"/>
            <a:ext cx="35814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9A221-CB3D-4F91-A5E1-5E71014082EC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26/09/2016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74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B18E7-B979-4077-82CD-49EFA0A492D7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26/09/2016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357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3079F-8931-47ED-B4F9-A6EA2AFFE487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26/09/2016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80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B4AA3-62BD-4508-B9BD-1C5548C5A8B5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26/09/2016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71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D5C3D-1F85-4181-AEC4-879AD8704499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26/09/2016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49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F40B0-878F-4A89-8C4A-318DFC94259B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26/09/2016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91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76200" y="114300"/>
            <a:ext cx="8991600" cy="4972050"/>
            <a:chOff x="48" y="96"/>
            <a:chExt cx="5664" cy="4176"/>
          </a:xfrm>
        </p:grpSpPr>
        <p:sp>
          <p:nvSpPr>
            <p:cNvPr id="388099" name="AutoShape 3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100" name="AutoShape 4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388101" name="Line 5"/>
          <p:cNvSpPr>
            <a:spLocks noChangeShapeType="1"/>
          </p:cNvSpPr>
          <p:nvPr/>
        </p:nvSpPr>
        <p:spPr bwMode="auto">
          <a:xfrm>
            <a:off x="1371600" y="1143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226219"/>
            <a:ext cx="7313612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370410"/>
            <a:ext cx="7313612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8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63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8EFF6A8C-0E10-4FD0-A120-1027A3C5F02F}" type="datetime1">
              <a:rPr lang="fr-FR">
                <a:solidFill>
                  <a:prstClr val="black"/>
                </a:solidFill>
              </a:rPr>
              <a:pPr>
                <a:defRPr/>
              </a:pPr>
              <a:t>26/09/2016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88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388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AA38DE17-B53E-4355-9633-9281DD4D1C4A}" type="slidenum">
              <a:rPr lang="fr-CA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88107" name="AutoShape 11"/>
          <p:cNvSpPr>
            <a:spLocks noChangeArrowheads="1"/>
          </p:cNvSpPr>
          <p:nvPr/>
        </p:nvSpPr>
        <p:spPr bwMode="auto">
          <a:xfrm>
            <a:off x="-2819400" y="1085850"/>
            <a:ext cx="3657600" cy="27432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388108" name="AutoShape 12"/>
          <p:cNvSpPr>
            <a:spLocks noChangeArrowheads="1"/>
          </p:cNvSpPr>
          <p:nvPr/>
        </p:nvSpPr>
        <p:spPr bwMode="auto">
          <a:xfrm>
            <a:off x="-3352800" y="0"/>
            <a:ext cx="4038600" cy="302895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1035" name="Group 13"/>
          <p:cNvGrpSpPr>
            <a:grpSpLocks/>
          </p:cNvGrpSpPr>
          <p:nvPr/>
        </p:nvGrpSpPr>
        <p:grpSpPr bwMode="auto">
          <a:xfrm>
            <a:off x="76200" y="114300"/>
            <a:ext cx="8991600" cy="4972050"/>
            <a:chOff x="48" y="96"/>
            <a:chExt cx="5664" cy="4176"/>
          </a:xfrm>
        </p:grpSpPr>
        <p:sp>
          <p:nvSpPr>
            <p:cNvPr id="388110" name="AutoShape 14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111" name="AutoShape 15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388112" name="Line 16"/>
          <p:cNvSpPr>
            <a:spLocks noChangeShapeType="1"/>
          </p:cNvSpPr>
          <p:nvPr/>
        </p:nvSpPr>
        <p:spPr bwMode="auto">
          <a:xfrm>
            <a:off x="1371600" y="1143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8113" name="AutoShape 17"/>
          <p:cNvSpPr>
            <a:spLocks noChangeArrowheads="1"/>
          </p:cNvSpPr>
          <p:nvPr/>
        </p:nvSpPr>
        <p:spPr bwMode="auto">
          <a:xfrm>
            <a:off x="-2819400" y="1085850"/>
            <a:ext cx="3657600" cy="27432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388114" name="AutoShape 18"/>
          <p:cNvSpPr>
            <a:spLocks noChangeArrowheads="1"/>
          </p:cNvSpPr>
          <p:nvPr/>
        </p:nvSpPr>
        <p:spPr bwMode="auto">
          <a:xfrm>
            <a:off x="-3352800" y="0"/>
            <a:ext cx="4038600" cy="302895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91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9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rgbClr val="777777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l"/>
        <a:defRPr sz="2200">
          <a:solidFill>
            <a:srgbClr val="777777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89775" y="853852"/>
            <a:ext cx="8493599" cy="2880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endParaRPr lang="fr-CA" sz="3600" b="1" dirty="0">
              <a:solidFill>
                <a:srgbClr val="073E87">
                  <a:lumMod val="75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406298" y="3795886"/>
            <a:ext cx="6400800" cy="10801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40000"/>
              </a:lnSpc>
              <a:spcBef>
                <a:spcPct val="0"/>
              </a:spcBef>
              <a:buFont typeface="Arial" pitchFamily="34" charset="0"/>
              <a:buNone/>
            </a:pPr>
            <a:endParaRPr lang="ru-RU" sz="1600" i="1" dirty="0">
              <a:solidFill>
                <a:srgbClr val="073E87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1971586"/>
            <a:ext cx="68407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Об итогах государственной итоговой аттестации </a:t>
            </a:r>
            <a:r>
              <a:rPr lang="ru-RU" sz="3600" b="1" kern="0" dirty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по физике</a:t>
            </a:r>
            <a:endParaRPr lang="ru-RU" sz="3600" kern="0" dirty="0">
              <a:solidFill>
                <a:srgbClr val="006666"/>
              </a:solidFill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в </a:t>
            </a:r>
            <a:r>
              <a:rPr lang="ru-RU" sz="36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2016 </a:t>
            </a:r>
            <a:r>
              <a:rPr lang="ru-RU" sz="3600" b="1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году</a:t>
            </a:r>
            <a:endParaRPr lang="ru-RU" sz="3600" b="1" kern="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64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712" y="465522"/>
            <a:ext cx="72621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Доля участников, не преодолевших минимальный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порог </a:t>
            </a:r>
          </a:p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сравнении с РТ и РФ</a:t>
            </a:r>
            <a:endParaRPr lang="ru-RU" b="1" dirty="0">
              <a:solidFill>
                <a:schemeClr val="tx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3624243"/>
              </p:ext>
            </p:extLst>
          </p:nvPr>
        </p:nvGraphicFramePr>
        <p:xfrm>
          <a:off x="755576" y="1275605"/>
          <a:ext cx="8064896" cy="3312370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517123"/>
                <a:gridCol w="1872864"/>
                <a:gridCol w="1723035"/>
                <a:gridCol w="1951874"/>
              </a:tblGrid>
              <a:tr h="7058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 2016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РТ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РФ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516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П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5,31</a:t>
                      </a:r>
                      <a:endParaRPr lang="ru-RU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15,3</a:t>
                      </a:r>
                      <a:endParaRPr lang="ru-RU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516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Б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0,29</a:t>
                      </a:r>
                      <a:endParaRPr lang="ru-RU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4,7</a:t>
                      </a:r>
                      <a:endParaRPr lang="ru-RU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516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2,25</a:t>
                      </a:r>
                      <a:endParaRPr lang="ru-RU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6,11</a:t>
                      </a:r>
                      <a:endParaRPr lang="ru-RU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516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5,00</a:t>
                      </a:r>
                      <a:endParaRPr lang="ru-RU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12,4</a:t>
                      </a:r>
                      <a:endParaRPr lang="ru-RU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76810" y="4794440"/>
            <a:ext cx="2133600" cy="3429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98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3193" y="122466"/>
            <a:ext cx="7262132" cy="1177243"/>
          </a:xfrm>
          <a:prstGeom prst="rect">
            <a:avLst/>
          </a:prstGeom>
        </p:spPr>
        <p:txBody>
          <a:bodyPr wrap="square" lIns="68504" tIns="34289" rIns="68504" bIns="34289">
            <a:spAutoFit/>
          </a:bodyPr>
          <a:lstStyle/>
          <a:p>
            <a:pPr lvl="0" algn="ctr">
              <a:defRPr/>
            </a:pPr>
            <a:r>
              <a:rPr lang="ru-RU" sz="2100" b="1" dirty="0">
                <a:solidFill>
                  <a:srgbClr val="FFFFFF"/>
                </a:solidFill>
                <a:latin typeface="Arial"/>
              </a:rPr>
              <a:t>ДОЛЯ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Доля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участников, не преодолевших минимальный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порог за 2014-2016 гг.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defTabSz="342443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srgbClr val="FFFFFF"/>
                </a:solidFill>
                <a:latin typeface="Arial"/>
              </a:rPr>
              <a:t>ПОРОГ</a:t>
            </a:r>
            <a:r>
              <a:rPr lang="ru-RU" sz="2400" b="1" dirty="0">
                <a:solidFill>
                  <a:srgbClr val="FFFFFF"/>
                </a:solidFill>
                <a:latin typeface="Arial"/>
              </a:rPr>
              <a:t>,  В СРАВНЕНИИ ЗА 3 ГОДА</a:t>
            </a:r>
            <a:endParaRPr lang="ru-RU" sz="2400" dirty="0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8735048"/>
              </p:ext>
            </p:extLst>
          </p:nvPr>
        </p:nvGraphicFramePr>
        <p:xfrm>
          <a:off x="724379" y="1419622"/>
          <a:ext cx="7751990" cy="3024337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975413"/>
                <a:gridCol w="1803414"/>
                <a:gridCol w="1608699"/>
                <a:gridCol w="2364464"/>
              </a:tblGrid>
              <a:tr h="6444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Казань, 2014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Казань 2015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Казань 2016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94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Математика П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0,2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5,8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</a:rPr>
                        <a:t>2,6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94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Математика Б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</a:rPr>
                        <a:t>-</a:t>
                      </a: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0,4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/>
                          </a:solidFill>
                          <a:effectLst/>
                        </a:rPr>
                        <a:t>0,5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94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Физика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10,7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1,3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1,8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94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Информатика и ИКТ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1,7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5,5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/>
                          </a:solidFill>
                          <a:effectLst/>
                        </a:rPr>
                        <a:t>5,1</a:t>
                      </a:r>
                      <a:endParaRPr lang="ru-RU" sz="1400" b="1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824" marR="508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95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4825" y="-164554"/>
            <a:ext cx="7137575" cy="1331132"/>
          </a:xfrm>
          <a:prstGeom prst="rect">
            <a:avLst/>
          </a:prstGeom>
        </p:spPr>
        <p:txBody>
          <a:bodyPr wrap="square" lIns="68511" tIns="34289" rIns="68511" bIns="34289">
            <a:spAutoFit/>
          </a:bodyPr>
          <a:lstStyle/>
          <a:p>
            <a:pPr lvl="0" algn="ctr">
              <a:defRPr/>
            </a:pPr>
            <a:r>
              <a:rPr lang="ru-RU" sz="2100" b="1" kern="0" dirty="0" smtClean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ОГ </a:t>
            </a:r>
            <a:r>
              <a:rPr lang="ru-RU" sz="2100" b="1" kern="0" dirty="0" smtClean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В </a:t>
            </a:r>
            <a:r>
              <a:rPr lang="ru-RU" sz="2000" b="1" kern="0" dirty="0" smtClean="0">
                <a:solidFill>
                  <a:srgbClr val="FFFFFF"/>
                </a:solidFill>
                <a:cs typeface="Times New Roman" pitchFamily="18" charset="0"/>
              </a:rPr>
              <a:t>СР</a:t>
            </a:r>
          </a:p>
          <a:p>
            <a:pPr lvl="0" algn="ctr">
              <a:defRPr/>
            </a:pPr>
            <a:r>
              <a:rPr lang="ru-RU" sz="2000" b="1" dirty="0" smtClean="0">
                <a:solidFill>
                  <a:srgbClr val="00666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Times New Roman" pitchFamily="18" charset="0"/>
              </a:rPr>
              <a:t>Доля </a:t>
            </a:r>
            <a:r>
              <a:rPr lang="ru-RU" sz="2000" b="1" dirty="0">
                <a:solidFill>
                  <a:srgbClr val="00666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Times New Roman" pitchFamily="18" charset="0"/>
              </a:rPr>
              <a:t>участников, не преодолевших </a:t>
            </a:r>
            <a:r>
              <a:rPr lang="ru-RU" sz="2000" b="1" dirty="0" smtClean="0">
                <a:solidFill>
                  <a:srgbClr val="00666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Times New Roman" pitchFamily="18" charset="0"/>
              </a:rPr>
              <a:t>         	минимальный порог в сравнении с городами РФ</a:t>
            </a:r>
            <a:endParaRPr lang="ru-RU" sz="2000" b="1" dirty="0">
              <a:solidFill>
                <a:srgbClr val="006666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cs typeface="Times New Roman" pitchFamily="18" charset="0"/>
            </a:endParaRPr>
          </a:p>
          <a:p>
            <a:pPr algn="ctr" defTabSz="68501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100" b="1" kern="0" dirty="0" smtClean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И </a:t>
            </a:r>
            <a:r>
              <a:rPr lang="ru-RU" sz="2100" b="1" kern="0" dirty="0">
                <a:solidFill>
                  <a:srgbClr val="FFFFFF"/>
                </a:solidFill>
                <a:latin typeface="Arial"/>
                <a:cs typeface="Times New Roman" panose="02020603050405020304" pitchFamily="18" charset="0"/>
              </a:rPr>
              <a:t>С ГОРОДАМИ РФ</a:t>
            </a:r>
            <a:endParaRPr lang="ru-RU" sz="1400" kern="0" dirty="0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679413"/>
              </p:ext>
            </p:extLst>
          </p:nvPr>
        </p:nvGraphicFramePr>
        <p:xfrm>
          <a:off x="755577" y="1203596"/>
          <a:ext cx="7857261" cy="346580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368151"/>
                <a:gridCol w="508721"/>
                <a:gridCol w="476190"/>
                <a:gridCol w="426286"/>
                <a:gridCol w="471277"/>
                <a:gridCol w="471277"/>
                <a:gridCol w="471277"/>
                <a:gridCol w="471277"/>
                <a:gridCol w="471277"/>
                <a:gridCol w="471277"/>
                <a:gridCol w="440387"/>
                <a:gridCol w="466525"/>
                <a:gridCol w="440387"/>
                <a:gridCol w="451476"/>
                <a:gridCol w="451476"/>
              </a:tblGrid>
              <a:tr h="1956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Количество участников ЕГЭ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Русский язык</a:t>
                      </a:r>
                    </a:p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Математика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Информатика и ИКТ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Биология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Химия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Физика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Литература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География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Обществознание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История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Английский язык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Немецкий язык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Французский язык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7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Екатеринбург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5731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0,03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9,8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17,7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12,1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11,5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4,6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1,3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2,6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7,2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9,3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1,7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3,5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7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Красноярск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4697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9,2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11,3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11,5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8,5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4,1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16,0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9,6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7,6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2,0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7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 Омск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4852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0,4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18,8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17,2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24,7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14,8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9,5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6,6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28,8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17,6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19,8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5,8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13,3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7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Казань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5326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0,04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2,61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5,1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8,3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7,0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1,8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1,9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9,5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2,9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11067" y="2040132"/>
            <a:ext cx="138425" cy="284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11" tIns="34289" rIns="68511" bIns="34289" numCol="1" anchor="ctr" anchorCtr="0" compatLnSpc="1">
            <a:prstTxWarp prst="textNoShape">
              <a:avLst/>
            </a:prstTxWarp>
            <a:spAutoFit/>
          </a:bodyPr>
          <a:lstStyle/>
          <a:p>
            <a:pPr defTabSz="685018"/>
            <a:endParaRPr lang="ru-RU" altLang="ru-RU" sz="14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95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Доля выпускников 11 классов, </a:t>
            </a:r>
            <a:b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не набравших минимальный балл  по </a:t>
            </a:r>
            <a:r>
              <a:rPr lang="ru-RU" sz="2000" b="1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физике по районам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457387"/>
              </p:ext>
            </p:extLst>
          </p:nvPr>
        </p:nvGraphicFramePr>
        <p:xfrm>
          <a:off x="899593" y="1347614"/>
          <a:ext cx="7776864" cy="3384375"/>
        </p:xfrm>
        <a:graphic>
          <a:graphicData uri="http://schemas.openxmlformats.org/drawingml/2006/table">
            <a:tbl>
              <a:tblPr firstRow="1" bandRow="1"/>
              <a:tblGrid>
                <a:gridCol w="3407981"/>
                <a:gridCol w="2288462"/>
                <a:gridCol w="2080421"/>
              </a:tblGrid>
              <a:tr h="4138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Район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2015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2016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142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Авиастроительный,</a:t>
                      </a:r>
                    </a:p>
                    <a:p>
                      <a:pPr algn="ctr"/>
                      <a:r>
                        <a:rPr lang="ru-RU" sz="1800" dirty="0" smtClean="0"/>
                        <a:t>Ново-Савиновский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4,48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3,04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142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err="1" smtClean="0"/>
                        <a:t>Вахитовский</a:t>
                      </a:r>
                      <a:r>
                        <a:rPr lang="ru-RU" sz="1800" dirty="0" smtClean="0"/>
                        <a:t>, Приволжский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4,08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0,7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38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Советский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7,69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1,03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142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err="1" smtClean="0"/>
                        <a:t>Кировский,Московский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8,64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/>
                        <a:t>2,7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38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1800" dirty="0" err="1" smtClean="0"/>
                        <a:t>г.Казань</a:t>
                      </a:r>
                      <a:endParaRPr lang="ru-RU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5,85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1,75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7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226219"/>
            <a:ext cx="7313612" cy="401315"/>
          </a:xfrm>
        </p:spPr>
        <p:txBody>
          <a:bodyPr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Рейтинг ОУ по результатам ЕГЭ-2016 по физике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2726838"/>
              </p:ext>
            </p:extLst>
          </p:nvPr>
        </p:nvGraphicFramePr>
        <p:xfrm>
          <a:off x="683568" y="758336"/>
          <a:ext cx="8064897" cy="3909442"/>
        </p:xfrm>
        <a:graphic>
          <a:graphicData uri="http://schemas.openxmlformats.org/drawingml/2006/table">
            <a:tbl>
              <a:tblPr/>
              <a:tblGrid>
                <a:gridCol w="457491"/>
                <a:gridCol w="1350159"/>
                <a:gridCol w="728151"/>
                <a:gridCol w="653557"/>
                <a:gridCol w="771197"/>
                <a:gridCol w="379063"/>
                <a:gridCol w="596656"/>
                <a:gridCol w="1042874"/>
                <a:gridCol w="451854"/>
                <a:gridCol w="640487"/>
                <a:gridCol w="993408"/>
              </a:tblGrid>
              <a:tr h="6086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ОУ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 выпускников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 участников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участия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Ниже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От 80 до 100 баллов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Общий балл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Сред.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балл 2016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745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</a:t>
                      </a:r>
                    </a:p>
                  </a:txBody>
                  <a:tcPr marL="4911" marR="4911" marT="49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СОШ№112</a:t>
                      </a:r>
                    </a:p>
                  </a:txBody>
                  <a:tcPr marL="4911" marR="4911" marT="49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5,9%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100,0%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83,0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881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 №20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15,0%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33,3%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229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881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 №1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286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71,5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881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Лицей №131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142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6233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70,8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881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 №18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7,1%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67,0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256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Лицей при КГУ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52,1%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27,9%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4040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66,2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881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IT-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лицей 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53,7%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20,7%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1902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65,6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881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 №19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17,7%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21,4%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903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64,5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881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Н-С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 №7 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33,7%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17,2%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1869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64,4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881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№141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25,0%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9,1%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708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64,4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881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№12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514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64,3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881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</a:p>
                  </a:txBody>
                  <a:tcPr marL="4911" marR="4911" marT="49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СОлНЦе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34,6%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22,2%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578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64,2</a:t>
                      </a:r>
                    </a:p>
                  </a:txBody>
                  <a:tcPr marL="4911" marR="4911" marT="49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15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 №27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15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лицей-интернат №2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27,8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1125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62,5</a:t>
                      </a:r>
                    </a:p>
                    <a:p>
                      <a:pPr algn="ct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21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7495"/>
            <a:ext cx="7313612" cy="648071"/>
          </a:xfrm>
        </p:spPr>
        <p:txBody>
          <a:bodyPr/>
          <a:lstStyle/>
          <a:p>
            <a:pPr algn="ctr"/>
            <a:r>
              <a:rPr lang="ru-RU" sz="2400" dirty="0">
                <a:solidFill>
                  <a:srgbClr val="FFFFFF"/>
                </a:solidFill>
              </a:rPr>
              <a:t>Рейтинг ОУ </a:t>
            </a:r>
            <a:r>
              <a:rPr lang="ru-RU" sz="2400" dirty="0" smtClean="0">
                <a:solidFill>
                  <a:srgbClr val="FFFFFF"/>
                </a:solidFill>
              </a:rPr>
              <a:t>по</a:t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> </a:t>
            </a:r>
            <a:r>
              <a:rPr lang="ru-RU" sz="2400" dirty="0" smtClean="0">
                <a:solidFill>
                  <a:srgbClr val="FFFFFF"/>
                </a:solidFill>
              </a:rPr>
              <a:t>                                                              </a:t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>                                                                                                                   </a:t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>															</a:t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>
                <a:solidFill>
                  <a:srgbClr val="FFFFFF"/>
                </a:solidFill>
              </a:rPr>
              <a:t/>
            </a:r>
            <a:br>
              <a:rPr lang="ru-RU" sz="2400" dirty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400" dirty="0" smtClean="0">
                <a:solidFill>
                  <a:srgbClr val="FFFFFF"/>
                </a:solidFill>
              </a:rPr>
              <a:t/>
            </a:r>
            <a:br>
              <a:rPr lang="ru-RU" sz="2400" dirty="0" smtClean="0">
                <a:solidFill>
                  <a:srgbClr val="FFFFFF"/>
                </a:solidFill>
              </a:rPr>
            </a:br>
            <a:r>
              <a:rPr lang="ru-RU" sz="20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Рейтинг </a:t>
            </a:r>
            <a:r>
              <a:rPr lang="ru-RU" sz="20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ОУ по </a:t>
            </a:r>
            <a:r>
              <a:rPr lang="ru-RU" sz="2000" dirty="0" smtClean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результатам ЕГЭ-2016 </a:t>
            </a:r>
            <a:r>
              <a:rPr lang="ru-RU" sz="20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dirty="0" err="1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физике</a:t>
            </a:r>
            <a:r>
              <a:rPr lang="ru-RU" sz="2000" dirty="0" err="1" smtClean="0">
                <a:solidFill>
                  <a:srgbClr val="FFFFFF"/>
                </a:solidFill>
              </a:rPr>
              <a:t>результатам</a:t>
            </a:r>
            <a:r>
              <a:rPr lang="ru-RU" sz="2000" dirty="0" smtClean="0">
                <a:solidFill>
                  <a:srgbClr val="FFFFFF"/>
                </a:solidFill>
              </a:rPr>
              <a:t> </a:t>
            </a:r>
            <a:r>
              <a:rPr lang="ru-RU" sz="2400" dirty="0">
                <a:solidFill>
                  <a:srgbClr val="FFFFFF"/>
                </a:solidFill>
              </a:rPr>
              <a:t>ЕГЭ-2016 по </a:t>
            </a:r>
            <a:r>
              <a:rPr lang="ru-RU" sz="2400" dirty="0" err="1" smtClean="0">
                <a:solidFill>
                  <a:srgbClr val="FFFFFF"/>
                </a:solidFill>
              </a:rPr>
              <a:t>информати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0518506"/>
              </p:ext>
            </p:extLst>
          </p:nvPr>
        </p:nvGraphicFramePr>
        <p:xfrm>
          <a:off x="683568" y="555526"/>
          <a:ext cx="7992889" cy="4320474"/>
        </p:xfrm>
        <a:graphic>
          <a:graphicData uri="http://schemas.openxmlformats.org/drawingml/2006/table">
            <a:tbl>
              <a:tblPr/>
              <a:tblGrid>
                <a:gridCol w="453405"/>
                <a:gridCol w="1412034"/>
                <a:gridCol w="647722"/>
                <a:gridCol w="647722"/>
                <a:gridCol w="764312"/>
                <a:gridCol w="683317"/>
                <a:gridCol w="648072"/>
                <a:gridCol w="576062"/>
                <a:gridCol w="540937"/>
                <a:gridCol w="971481"/>
                <a:gridCol w="647825"/>
              </a:tblGrid>
              <a:tr h="573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Район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ОУ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 выпускников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 участников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участия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Ниже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От 80 до 100 баллов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Общий балл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Средний балл 2016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49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49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№101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49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№64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599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39,9</a:t>
                      </a:r>
                    </a:p>
                    <a:p>
                      <a:pPr algn="ct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49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№73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39,7</a:t>
                      </a: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49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39,5</a:t>
                      </a: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49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№115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38,0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49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№86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37,7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49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№151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142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35,5</a:t>
                      </a:r>
                    </a:p>
                    <a:p>
                      <a:pPr algn="ct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49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СОШ№119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31,8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82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СОШ №57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26,0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94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1786920"/>
            <a:ext cx="56166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800" b="1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СПАСИБО ЗА ВНИМАНИЕ</a:t>
            </a:r>
            <a:endParaRPr lang="ru-RU" sz="4800" kern="0" dirty="0">
              <a:solidFill>
                <a:schemeClr val="tx2">
                  <a:lumMod val="75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7396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Сравнительные результаты ОГЭ(средняя оценка)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765076"/>
              </p:ext>
            </p:extLst>
          </p:nvPr>
        </p:nvGraphicFramePr>
        <p:xfrm>
          <a:off x="827585" y="1203598"/>
          <a:ext cx="7488833" cy="31683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2171"/>
                <a:gridCol w="1819168"/>
                <a:gridCol w="1828747"/>
                <a:gridCol w="1828747"/>
              </a:tblGrid>
              <a:tr h="45797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Предмет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Средняя оценка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44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Казань,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Казань,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</a:rPr>
                        <a:t>РТ,2016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7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3,9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4,02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3,87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9399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информатика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4,3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3,85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3,72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7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4,1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3,69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3,49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42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Сравнительные результаты ОГЭ-2016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1670142"/>
              </p:ext>
            </p:extLst>
          </p:nvPr>
        </p:nvGraphicFramePr>
        <p:xfrm>
          <a:off x="611559" y="1131588"/>
          <a:ext cx="7920881" cy="3510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919"/>
                <a:gridCol w="1524748"/>
                <a:gridCol w="1702994"/>
                <a:gridCol w="1980220"/>
              </a:tblGrid>
              <a:tr h="53714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МСУ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76734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Авиастроительный и Ново-Савиновский р-ны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3,99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3,62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3,86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3714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Вахитовский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 Приволжский р-ны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4,16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3,95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4,02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3714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Московский и Кировский р-ны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3,95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3,44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3,75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1120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Советский р-н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3,99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3,77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3,77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1120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г.Казань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4,02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3,69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3,85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1120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 РТ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3,87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3,49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3,72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28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Доля выпускников 9 классов, 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не набравших минимальный балл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9221285"/>
              </p:ext>
            </p:extLst>
          </p:nvPr>
        </p:nvGraphicFramePr>
        <p:xfrm>
          <a:off x="683570" y="1120498"/>
          <a:ext cx="7848870" cy="3362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0042"/>
                <a:gridCol w="750761"/>
                <a:gridCol w="819013"/>
                <a:gridCol w="819013"/>
                <a:gridCol w="819013"/>
                <a:gridCol w="1034698"/>
                <a:gridCol w="876330"/>
              </a:tblGrid>
              <a:tr h="651375"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Район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математика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физика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Информатика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2015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2015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2015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2016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719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Авиастроительный,</a:t>
                      </a:r>
                    </a:p>
                    <a:p>
                      <a:r>
                        <a:rPr lang="ru-RU" sz="1400" dirty="0" smtClean="0"/>
                        <a:t>Ново-Савиновский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0,26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0,67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0,91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5,77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5963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Вахитовский</a:t>
                      </a:r>
                      <a:r>
                        <a:rPr lang="ru-RU" sz="1400" dirty="0" smtClean="0"/>
                        <a:t>, Приволжский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0,06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0,32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1,57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1,17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3,87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7758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Советский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0,25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2,39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1,05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5,81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5963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Кировский,Московский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0,91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10,6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8,39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77588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г.Казань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0,34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0,28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4,69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0,77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7758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 РТ</a:t>
                      </a:r>
                      <a:endParaRPr lang="ru-RU" sz="14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2,19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2,29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1,09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9,05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0,84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7,14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88"/>
          <p:cNvSpPr txBox="1">
            <a:spLocks noChangeArrowheads="1"/>
          </p:cNvSpPr>
          <p:nvPr/>
        </p:nvSpPr>
        <p:spPr bwMode="auto">
          <a:xfrm>
            <a:off x="1258890" y="155988"/>
            <a:ext cx="6985000" cy="284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490" tIns="34289" rIns="68490" bIns="342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684780" eaLnBrk="1" hangingPunct="1"/>
            <a:endParaRPr lang="ru-RU" altLang="ru-RU" sz="1400">
              <a:solidFill>
                <a:srgbClr val="000000"/>
              </a:solidFill>
            </a:endParaRPr>
          </a:p>
        </p:txBody>
      </p:sp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1187450" y="141695"/>
            <a:ext cx="6858000" cy="607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490" tIns="34289" rIns="68490" bIns="342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684780" eaLnBrk="1" hangingPunct="1"/>
            <a:r>
              <a:rPr lang="ru-RU" altLang="ru-RU" sz="1400" b="1" dirty="0" smtClean="0">
                <a:solidFill>
                  <a:srgbClr val="FFFFFF"/>
                </a:solidFill>
              </a:rPr>
              <a:t>Пре</a:t>
            </a:r>
            <a:endParaRPr lang="ru-RU" altLang="ru-RU" sz="1400" b="1" dirty="0">
              <a:solidFill>
                <a:srgbClr val="FFFFFF"/>
              </a:solidFill>
            </a:endParaRPr>
          </a:p>
          <a:p>
            <a:pPr algn="ctr" defTabSz="684780" eaLnBrk="1" hangingPunct="1"/>
            <a:r>
              <a:rPr lang="ru-RU" altLang="ru-RU" sz="2100" b="1" dirty="0" err="1" smtClean="0">
                <a:solidFill>
                  <a:srgbClr val="FFFFFF"/>
                </a:solidFill>
              </a:rPr>
              <a:t>ПРЕПРЕДМЕТОпРРВ</a:t>
            </a:r>
            <a:r>
              <a:rPr lang="ru-RU" altLang="ru-RU" sz="2100" b="1" dirty="0" smtClean="0">
                <a:solidFill>
                  <a:srgbClr val="FFFFFF"/>
                </a:solidFill>
              </a:rPr>
              <a:t> </a:t>
            </a:r>
            <a:r>
              <a:rPr lang="ru-RU" altLang="ru-RU" sz="2100" b="1" dirty="0">
                <a:solidFill>
                  <a:srgbClr val="FFFFFF"/>
                </a:solidFill>
              </a:rPr>
              <a:t>ПО ВЫБОРУ</a:t>
            </a:r>
          </a:p>
        </p:txBody>
      </p:sp>
      <p:sp>
        <p:nvSpPr>
          <p:cNvPr id="16389" name="Rectangle 11"/>
          <p:cNvSpPr>
            <a:spLocks noChangeArrowheads="1"/>
          </p:cNvSpPr>
          <p:nvPr/>
        </p:nvSpPr>
        <p:spPr bwMode="auto">
          <a:xfrm>
            <a:off x="6" y="-142331"/>
            <a:ext cx="138382" cy="284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490" tIns="34289" rIns="68490" bIns="34289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684780" eaLnBrk="1" hangingPunct="1"/>
            <a:endParaRPr lang="ru-RU" altLang="ru-RU" sz="1400">
              <a:solidFill>
                <a:srgbClr val="000000"/>
              </a:solidFill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6036679"/>
              </p:ext>
            </p:extLst>
          </p:nvPr>
        </p:nvGraphicFramePr>
        <p:xfrm>
          <a:off x="971600" y="555526"/>
          <a:ext cx="7272294" cy="3804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921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88"/>
          <p:cNvSpPr txBox="1">
            <a:spLocks noChangeArrowheads="1"/>
          </p:cNvSpPr>
          <p:nvPr/>
        </p:nvSpPr>
        <p:spPr bwMode="auto">
          <a:xfrm>
            <a:off x="1258890" y="155988"/>
            <a:ext cx="6985000" cy="284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493" tIns="34289" rIns="68493" bIns="342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684814" eaLnBrk="1" hangingPunct="1"/>
            <a:endParaRPr lang="ru-RU" altLang="ru-RU" sz="1400">
              <a:solidFill>
                <a:srgbClr val="000000"/>
              </a:solidFill>
            </a:endParaRPr>
          </a:p>
        </p:txBody>
      </p:sp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1187450" y="141695"/>
            <a:ext cx="6858000" cy="607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493" tIns="34289" rIns="68493" bIns="342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684814" eaLnBrk="1" hangingPunct="1"/>
            <a:endParaRPr lang="ru-RU" altLang="ru-RU" sz="1400" b="1" dirty="0">
              <a:solidFill>
                <a:srgbClr val="FFFFFF"/>
              </a:solidFill>
            </a:endParaRPr>
          </a:p>
          <a:p>
            <a:pPr algn="ctr" defTabSz="684814" eaLnBrk="1" hangingPunct="1"/>
            <a:r>
              <a:rPr lang="ru-RU" altLang="ru-RU" sz="2100" b="1" dirty="0">
                <a:solidFill>
                  <a:srgbClr val="FFFFFF"/>
                </a:solidFill>
              </a:rPr>
              <a:t>РЕЗУЛЬТАТЫ ЕГЭ В СРАВНЕНИИ С РТ И РФ</a:t>
            </a:r>
          </a:p>
        </p:txBody>
      </p:sp>
      <p:sp>
        <p:nvSpPr>
          <p:cNvPr id="16389" name="Rectangle 11"/>
          <p:cNvSpPr>
            <a:spLocks noChangeArrowheads="1"/>
          </p:cNvSpPr>
          <p:nvPr/>
        </p:nvSpPr>
        <p:spPr bwMode="auto">
          <a:xfrm>
            <a:off x="6" y="-142331"/>
            <a:ext cx="138388" cy="284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493" tIns="34289" rIns="68493" bIns="34289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684814" eaLnBrk="1" hangingPunct="1"/>
            <a:endParaRPr lang="ru-RU" altLang="ru-RU" sz="1400">
              <a:solidFill>
                <a:srgbClr val="0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341987"/>
              </p:ext>
            </p:extLst>
          </p:nvPr>
        </p:nvGraphicFramePr>
        <p:xfrm>
          <a:off x="836289" y="298334"/>
          <a:ext cx="7840166" cy="4199757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2384057"/>
                <a:gridCol w="1996412"/>
                <a:gridCol w="1996412"/>
                <a:gridCol w="1463285"/>
              </a:tblGrid>
              <a:tr h="223368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Предметы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Средний балл по результатам участия в ЕГЭ 2016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0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РТ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РФ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701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Математика П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52,97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701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Математика Б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8633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Информатика и ИКТ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63,97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1027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53,45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51,2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885420" y="1482895"/>
            <a:ext cx="138388" cy="284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493" tIns="34289" rIns="68493" bIns="34289" numCol="1" anchor="ctr" anchorCtr="0" compatLnSpc="1">
            <a:prstTxWarp prst="textNoShape">
              <a:avLst/>
            </a:prstTxWarp>
            <a:spAutoFit/>
          </a:bodyPr>
          <a:lstStyle/>
          <a:p>
            <a:pPr defTabSz="684814"/>
            <a:endParaRPr lang="ru-RU" altLang="ru-RU" sz="14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379914"/>
              </p:ext>
            </p:extLst>
          </p:nvPr>
        </p:nvGraphicFramePr>
        <p:xfrm>
          <a:off x="4399984" y="5776111"/>
          <a:ext cx="244024" cy="308610"/>
        </p:xfrm>
        <a:graphic>
          <a:graphicData uri="http://schemas.openxmlformats.org/drawingml/2006/table">
            <a:tbl>
              <a:tblPr/>
              <a:tblGrid>
                <a:gridCol w="244024"/>
              </a:tblGrid>
              <a:tr h="30861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58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03649" y="411512"/>
            <a:ext cx="6992031" cy="756177"/>
          </a:xfrm>
        </p:spPr>
        <p:txBody>
          <a:bodyPr/>
          <a:lstStyle/>
          <a:p>
            <a:pPr lvl="0" algn="ctr" eaLnBrk="1" hangingPunct="1">
              <a:defRPr/>
            </a:pPr>
            <a:r>
              <a:rPr lang="ru-RU" altLang="ru-RU" sz="2800" b="1" kern="1200" dirty="0" smtClean="0">
                <a:solidFill>
                  <a:srgbClr val="FFFFFF"/>
                </a:solidFill>
                <a:ea typeface="+mn-ea"/>
                <a:cs typeface="+mn-cs"/>
              </a:rPr>
              <a:t/>
            </a:r>
            <a:br>
              <a:rPr lang="ru-RU" altLang="ru-RU" sz="2800" b="1" kern="1200" dirty="0" smtClean="0">
                <a:solidFill>
                  <a:srgbClr val="FFFFFF"/>
                </a:solidFill>
                <a:ea typeface="+mn-ea"/>
                <a:cs typeface="+mn-cs"/>
              </a:rPr>
            </a:br>
            <a:r>
              <a:rPr lang="ru-RU" altLang="ru-RU" sz="3200" b="1" kern="1200" dirty="0">
                <a:solidFill>
                  <a:schemeClr val="tx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Результаты ЕГЭ в сравнении </a:t>
            </a:r>
            <a:br>
              <a:rPr lang="ru-RU" altLang="ru-RU" sz="3200" b="1" kern="1200" dirty="0">
                <a:solidFill>
                  <a:schemeClr val="tx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altLang="ru-RU" sz="3200" b="1" kern="1200" dirty="0">
                <a:solidFill>
                  <a:schemeClr val="tx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 городами РФ</a:t>
            </a:r>
            <a:endParaRPr lang="ru-RU" sz="3200" b="1" kern="1200" dirty="0">
              <a:solidFill>
                <a:schemeClr val="tx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339416"/>
              </p:ext>
            </p:extLst>
          </p:nvPr>
        </p:nvGraphicFramePr>
        <p:xfrm>
          <a:off x="683568" y="1545644"/>
          <a:ext cx="8132582" cy="288473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392818"/>
                <a:gridCol w="513143"/>
                <a:gridCol w="562522"/>
                <a:gridCol w="525681"/>
                <a:gridCol w="525681"/>
                <a:gridCol w="525681"/>
                <a:gridCol w="525681"/>
                <a:gridCol w="525681"/>
                <a:gridCol w="525681"/>
                <a:gridCol w="491224"/>
                <a:gridCol w="520379"/>
                <a:gridCol w="491224"/>
                <a:gridCol w="503593"/>
                <a:gridCol w="503593"/>
              </a:tblGrid>
              <a:tr h="17781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и ИКТ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язык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Немецкий язык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Французский язык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 vert="vert27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34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Екатеринбург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70,5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50,9</a:t>
                      </a:r>
                      <a:endParaRPr lang="ru-RU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54,3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58,3</a:t>
                      </a:r>
                      <a:endParaRPr lang="ru-RU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56,5</a:t>
                      </a:r>
                      <a:endParaRPr lang="ru-RU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50,4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58,3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58,2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56,3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51,9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66,1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71,4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60,3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34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Красноярск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69,3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50,5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55,6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54,9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57,6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49,8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60,1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53,2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57,3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53,2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66,9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77,1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34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Омск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66,0</a:t>
                      </a:r>
                      <a:endParaRPr lang="ru-RU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44,0</a:t>
                      </a:r>
                      <a:endParaRPr lang="ru-RU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53,0</a:t>
                      </a:r>
                      <a:endParaRPr lang="ru-RU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46,0</a:t>
                      </a:r>
                      <a:endParaRPr lang="ru-RU" sz="1200" b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44,0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862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73,6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54,4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65,9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59,1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54,6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59,2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68,7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57,5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54,6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77,4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68,9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77,5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4794440"/>
            <a:ext cx="2133600" cy="3429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fr-CA" dirty="0">
              <a:solidFill>
                <a:prstClr val="black"/>
              </a:solidFill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381275" y="21144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alt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21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881" y="171450"/>
            <a:ext cx="7371676" cy="685800"/>
          </a:xfrm>
        </p:spPr>
        <p:txBody>
          <a:bodyPr/>
          <a:lstStyle/>
          <a:p>
            <a:pPr algn="ctr"/>
            <a:r>
              <a:rPr lang="ru-RU" sz="2100" b="1" dirty="0">
                <a:latin typeface="+mn-lt"/>
              </a:rPr>
              <a:t>ДОЛЯ ВЫСОКОБАЛЛЬНЫХ РАБОТ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405637"/>
              </p:ext>
            </p:extLst>
          </p:nvPr>
        </p:nvGraphicFramePr>
        <p:xfrm>
          <a:off x="611559" y="1203603"/>
          <a:ext cx="7920880" cy="2952329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922863"/>
                <a:gridCol w="2495725"/>
                <a:gridCol w="2502292"/>
              </a:tblGrid>
              <a:tr h="9744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Предметы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Доля участников ЕГЭ, набравших от 80 и выше баллов, (%)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44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Казань, 2015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Казань, 2016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94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Математика 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3,7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7,2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94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ИКТ 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12,7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21,3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94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Ф</a:t>
                      </a:r>
                      <a:r>
                        <a:rPr lang="ru-RU" sz="1400" b="1" u="none" strike="noStrike" dirty="0" smtClean="0">
                          <a:effectLst/>
                        </a:rPr>
                        <a:t>изика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9,0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7,0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82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Физика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7152115"/>
              </p:ext>
            </p:extLst>
          </p:nvPr>
        </p:nvGraphicFramePr>
        <p:xfrm>
          <a:off x="609600" y="1200152"/>
          <a:ext cx="7920880" cy="3346495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922863"/>
                <a:gridCol w="2495725"/>
                <a:gridCol w="2502292"/>
              </a:tblGrid>
              <a:tr h="5795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Доля участников ЕГЭ, набравших от 80 и выше баллов, (%)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1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2015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2016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effectLst/>
                          <a:latin typeface="Times New Roman"/>
                        </a:rPr>
                        <a:t>Авиастроительный,Ново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-Савиновский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6,92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6,08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Кировский, Московский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5,84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4,86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effectLst/>
                          <a:latin typeface="Times New Roman"/>
                        </a:rPr>
                        <a:t>Вахитовский,Приволжский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13,83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12,3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Советский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7,53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2,06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61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Казань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9,26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7,13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414" marR="6414" marT="641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98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'День открытых дверей'">
  <a:themeElements>
    <a:clrScheme name="ParentOpnH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ParentOpnHse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arentOpnH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11855</TotalTime>
  <Words>910</Words>
  <Application>Microsoft Office PowerPoint</Application>
  <PresentationFormat>Экран (16:9)</PresentationFormat>
  <Paragraphs>686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Презентация 'День открытых дверей'</vt:lpstr>
      <vt:lpstr>Презентация PowerPoint</vt:lpstr>
      <vt:lpstr>Сравнительные результаты ОГЭ(средняя оценка)</vt:lpstr>
      <vt:lpstr>Сравнительные результаты ОГЭ-2016</vt:lpstr>
      <vt:lpstr>Доля выпускников 9 классов,  не набравших минимальный балл </vt:lpstr>
      <vt:lpstr>Презентация PowerPoint</vt:lpstr>
      <vt:lpstr>Презентация PowerPoint</vt:lpstr>
      <vt:lpstr> Результаты ЕГЭ в сравнении  с городами РФ</vt:lpstr>
      <vt:lpstr>ДОЛЯ ВЫСОКОБАЛЛЬНЫХ РАБОТ</vt:lpstr>
      <vt:lpstr>Физика</vt:lpstr>
      <vt:lpstr>Презентация PowerPoint</vt:lpstr>
      <vt:lpstr>Презентация PowerPoint</vt:lpstr>
      <vt:lpstr>Презентация PowerPoint</vt:lpstr>
      <vt:lpstr>Доля выпускников 11 классов,  не набравших минимальный балл  по физике по районам</vt:lpstr>
      <vt:lpstr>Рейтинг ОУ по результатам ЕГЭ-2016 по физике</vt:lpstr>
      <vt:lpstr>Рейтинг ОУ по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Рейтинг ОУ по результатам ЕГЭ-2016 по физикерезультатам ЕГЭ-2016 по информати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Николай</dc:creator>
  <cp:lastModifiedBy>GYPNORION</cp:lastModifiedBy>
  <cp:revision>527</cp:revision>
  <cp:lastPrinted>2013-09-09T08:13:28Z</cp:lastPrinted>
  <dcterms:created xsi:type="dcterms:W3CDTF">2011-01-19T10:29:57Z</dcterms:created>
  <dcterms:modified xsi:type="dcterms:W3CDTF">2016-09-26T07:14:27Z</dcterms:modified>
</cp:coreProperties>
</file>